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italic.fntdata"/><Relationship Id="rId6" Type="http://schemas.openxmlformats.org/officeDocument/2006/relationships/slide" Target="slides/slide1.xml"/><Relationship Id="rId18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5069977281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5069977281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5069977281_1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5069977281_1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5069977281_1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5069977281_1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5069977281_1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5069977281_1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5069977281_1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5069977281_1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5069977281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5069977281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5069977281_1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5069977281_1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5069977281_1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5069977281_1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650" y="791075"/>
            <a:ext cx="454450" cy="463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8" name="Google Shape;18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413" y="537975"/>
            <a:ext cx="624925" cy="34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69" name="Google Shape;69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7" name="Google Shape;7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79" name="Google Shape;79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0" name="Google Shape;80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1515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7" name="Google Shape;87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0" name="Google Shape;90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6" name="Google Shape;96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7" name="Google Shape;97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8" name="Google Shape;98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9" name="Google Shape;99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" name="Google Shape;102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103" name="Google Shape;103;p17"/>
          <p:cNvGrpSpPr/>
          <p:nvPr/>
        </p:nvGrpSpPr>
        <p:grpSpPr>
          <a:xfrm>
            <a:off x="830392" y="657856"/>
            <a:ext cx="745763" cy="45826"/>
            <a:chOff x="4580561" y="2589004"/>
            <a:chExt cx="1064464" cy="25200"/>
          </a:xfrm>
        </p:grpSpPr>
        <p:sp>
          <p:nvSpPr>
            <p:cNvPr id="104" name="Google Shape;10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1515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rgbClr val="000000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4"/>
          <p:cNvGrpSpPr/>
          <p:nvPr/>
        </p:nvGrpSpPr>
        <p:grpSpPr>
          <a:xfrm>
            <a:off x="830392" y="657856"/>
            <a:ext cx="745763" cy="45826"/>
            <a:chOff x="4580561" y="2589004"/>
            <a:chExt cx="1064464" cy="25200"/>
          </a:xfrm>
        </p:grpSpPr>
        <p:sp>
          <p:nvSpPr>
            <p:cNvPr id="24" name="Google Shape;24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" name="Google Shape;28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" name="Google Shape;29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" name="Google Shape;30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Google Shape;31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33;p5"/>
          <p:cNvGrpSpPr/>
          <p:nvPr/>
        </p:nvGrpSpPr>
        <p:grpSpPr>
          <a:xfrm>
            <a:off x="830392" y="6578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1515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1" name="Google Shape;41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43" name="Google Shape;43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5" name="Google Shape;45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51" name="Google Shape;51;p8"/>
          <p:cNvGrpSpPr/>
          <p:nvPr/>
        </p:nvGrpSpPr>
        <p:grpSpPr>
          <a:xfrm>
            <a:off x="830392" y="657856"/>
            <a:ext cx="745763" cy="45826"/>
            <a:chOff x="4580561" y="2589004"/>
            <a:chExt cx="1064464" cy="25200"/>
          </a:xfrm>
        </p:grpSpPr>
        <p:sp>
          <p:nvSpPr>
            <p:cNvPr id="52" name="Google Shape;52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1515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57" name="Google Shape;57;p9"/>
          <p:cNvGrpSpPr/>
          <p:nvPr/>
        </p:nvGrpSpPr>
        <p:grpSpPr>
          <a:xfrm>
            <a:off x="830392" y="657856"/>
            <a:ext cx="745763" cy="45826"/>
            <a:chOff x="4580561" y="2589004"/>
            <a:chExt cx="1064464" cy="25200"/>
          </a:xfrm>
        </p:grpSpPr>
        <p:sp>
          <p:nvSpPr>
            <p:cNvPr id="58" name="Google Shape;58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1515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64" name="Google Shape;64;p10"/>
          <p:cNvGrpSpPr/>
          <p:nvPr/>
        </p:nvGrpSpPr>
        <p:grpSpPr>
          <a:xfrm>
            <a:off x="830392" y="657856"/>
            <a:ext cx="745763" cy="45826"/>
            <a:chOff x="4580561" y="2589004"/>
            <a:chExt cx="1064464" cy="25200"/>
          </a:xfrm>
        </p:grpSpPr>
        <p:sp>
          <p:nvSpPr>
            <p:cNvPr id="65" name="Google Shape;65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1515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e.wikipedia.org/wiki/Transmission_Control_Protocol/Internet_Protocol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ctrTitle"/>
          </p:nvPr>
        </p:nvSpPr>
        <p:spPr>
          <a:xfrm>
            <a:off x="729450" y="1322450"/>
            <a:ext cx="82683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>
                <a:solidFill>
                  <a:schemeClr val="lt1"/>
                </a:solidFill>
              </a:rPr>
              <a:t>Chapter 7: </a:t>
            </a:r>
            <a:endParaRPr sz="44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1000"/>
              </a:spcAft>
              <a:buNone/>
            </a:pPr>
            <a:r>
              <a:rPr lang="en-GB" sz="3400">
                <a:solidFill>
                  <a:schemeClr val="lt1"/>
                </a:solidFill>
              </a:rPr>
              <a:t>Blockchain Infrastructure Landscape: A First Principles Framing</a:t>
            </a:r>
            <a:endParaRPr sz="4400">
              <a:solidFill>
                <a:schemeClr val="lt1"/>
              </a:solidFill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1030400" y="726325"/>
            <a:ext cx="3260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</a:rPr>
              <a:t>Beginners Guide to Filecoin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112" name="Google Shape;11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3850" y="646813"/>
            <a:ext cx="531993" cy="54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68350" y="668050"/>
            <a:ext cx="500500" cy="4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81350" y="667175"/>
            <a:ext cx="500500" cy="50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294350" y="610600"/>
            <a:ext cx="576125" cy="577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8"/>
          <p:cNvSpPr txBox="1"/>
          <p:nvPr/>
        </p:nvSpPr>
        <p:spPr>
          <a:xfrm>
            <a:off x="729450" y="3758850"/>
            <a:ext cx="4570200" cy="8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E9EDEE"/>
                </a:solidFill>
                <a:latin typeface="Lato"/>
                <a:ea typeface="Lato"/>
                <a:cs typeface="Lato"/>
                <a:sym typeface="Lato"/>
              </a:rPr>
              <a:t>Content created by Brown Zhang</a:t>
            </a:r>
            <a:endParaRPr sz="1800">
              <a:solidFill>
                <a:srgbClr val="E9EDEE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E9EDEE"/>
                </a:solidFill>
                <a:latin typeface="Lato"/>
                <a:ea typeface="Lato"/>
                <a:cs typeface="Lato"/>
                <a:sym typeface="Lato"/>
              </a:rPr>
              <a:t>Researcher @ KEN Labs</a:t>
            </a:r>
            <a:endParaRPr sz="1800">
              <a:solidFill>
                <a:srgbClr val="E9EDEE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7"/>
          <p:cNvSpPr txBox="1"/>
          <p:nvPr>
            <p:ph type="title"/>
          </p:nvPr>
        </p:nvSpPr>
        <p:spPr>
          <a:xfrm>
            <a:off x="729450" y="7890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Conclusion</a:t>
            </a:r>
            <a:endParaRPr sz="2600"/>
          </a:p>
        </p:txBody>
      </p:sp>
      <p:sp>
        <p:nvSpPr>
          <p:cNvPr id="193" name="Google Shape;193;p27"/>
          <p:cNvSpPr txBox="1"/>
          <p:nvPr>
            <p:ph idx="4294967295" type="body"/>
          </p:nvPr>
        </p:nvSpPr>
        <p:spPr>
          <a:xfrm>
            <a:off x="721250" y="1431750"/>
            <a:ext cx="7032000" cy="22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</a:rPr>
              <a:t>There’s no one magic system called “blockchain” that magically does everything. Rather, there are really good building blocks of computing that can be used together to create effective decentralized applications. 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/>
          <p:nvPr>
            <p:ph type="ctrTitle"/>
          </p:nvPr>
        </p:nvSpPr>
        <p:spPr>
          <a:xfrm>
            <a:off x="727950" y="2253700"/>
            <a:ext cx="7688100" cy="10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chemeClr val="lt1"/>
                </a:solidFill>
              </a:rPr>
              <a:t>Feedback is welcomed.</a:t>
            </a:r>
            <a:endParaRPr sz="31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https://github.com/kenlabs/Beginners-Guide-to-Filecoin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199" name="Google Shape;19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0360" y="1550680"/>
            <a:ext cx="689393" cy="703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1056" y="1166725"/>
            <a:ext cx="948000" cy="5218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/>
        </p:nvSpPr>
        <p:spPr>
          <a:xfrm>
            <a:off x="729450" y="7852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Background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2" name="Google Shape;122;p19"/>
          <p:cNvSpPr txBox="1"/>
          <p:nvPr/>
        </p:nvSpPr>
        <p:spPr>
          <a:xfrm>
            <a:off x="1010550" y="1622800"/>
            <a:ext cx="7122900" cy="13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72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A2A2A"/>
                </a:solidFill>
              </a:rPr>
              <a:t>The </a:t>
            </a:r>
            <a:r>
              <a:rPr b="1" lang="en-GB" sz="1100">
                <a:solidFill>
                  <a:srgbClr val="2A2A2A"/>
                </a:solidFill>
              </a:rPr>
              <a:t>elements</a:t>
            </a:r>
            <a:r>
              <a:rPr lang="en-GB" sz="1100">
                <a:solidFill>
                  <a:srgbClr val="2A2A2A"/>
                </a:solidFill>
              </a:rPr>
              <a:t> of computing are s</a:t>
            </a:r>
            <a:r>
              <a:rPr b="1" lang="en-GB" sz="1100">
                <a:solidFill>
                  <a:srgbClr val="2A2A2A"/>
                </a:solidFill>
              </a:rPr>
              <a:t>torage, computing, and communications</a:t>
            </a:r>
            <a:r>
              <a:rPr lang="en-GB" sz="1100">
                <a:solidFill>
                  <a:srgbClr val="2A2A2A"/>
                </a:solidFill>
              </a:rPr>
              <a:t>. </a:t>
            </a:r>
            <a:endParaRPr sz="1100">
              <a:solidFill>
                <a:srgbClr val="2A2A2A"/>
              </a:solidFill>
            </a:endParaRPr>
          </a:p>
          <a:p>
            <a:pPr indent="0" lvl="0" marL="0" rtl="0" algn="l">
              <a:lnSpc>
                <a:spcPct val="177272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A2A2A"/>
                </a:solidFill>
              </a:rPr>
              <a:t>Mainframes, PCs, mobile, and cloud all manifest these elements in their own unique ways. </a:t>
            </a:r>
            <a:endParaRPr sz="1100">
              <a:solidFill>
                <a:srgbClr val="2A2A2A"/>
              </a:solidFill>
            </a:endParaRPr>
          </a:p>
          <a:p>
            <a:pPr indent="0" lvl="0" marL="0" rtl="0" algn="l">
              <a:lnSpc>
                <a:spcPct val="177272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rgbClr val="2A2A2A"/>
                </a:solidFill>
              </a:rPr>
              <a:t>Specialized building blocks</a:t>
            </a:r>
            <a:r>
              <a:rPr lang="en-GB" sz="1100">
                <a:solidFill>
                  <a:srgbClr val="2A2A2A"/>
                </a:solidFill>
              </a:rPr>
              <a:t> emerge to reconcile tradeoffs within a given element.</a:t>
            </a:r>
            <a:endParaRPr sz="1100">
              <a:solidFill>
                <a:srgbClr val="2A2A2A"/>
              </a:solidFill>
            </a:endParaRPr>
          </a:p>
          <a:p>
            <a:pPr indent="0" lvl="0" marL="0" rtl="0" algn="l">
              <a:lnSpc>
                <a:spcPct val="177272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 sz="1100">
              <a:solidFill>
                <a:srgbClr val="2A2A2A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/>
        </p:nvSpPr>
        <p:spPr>
          <a:xfrm>
            <a:off x="730725" y="785250"/>
            <a:ext cx="7728900" cy="10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Blockchain Infrastructure Landscape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8" name="Google Shape;128;p20"/>
          <p:cNvSpPr txBox="1"/>
          <p:nvPr/>
        </p:nvSpPr>
        <p:spPr>
          <a:xfrm>
            <a:off x="484100" y="1665300"/>
            <a:ext cx="4040700" cy="20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92929"/>
                </a:solidFill>
                <a:highlight>
                  <a:srgbClr val="FFFFFF"/>
                </a:highlight>
              </a:rPr>
              <a:t>Blockchain technology is manifesting in each block, </a:t>
            </a:r>
            <a:endParaRPr sz="11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292929"/>
                </a:solidFill>
                <a:highlight>
                  <a:srgbClr val="FFFFFF"/>
                </a:highlight>
              </a:rPr>
              <a:t>as this image shows:</a:t>
            </a:r>
            <a:endParaRPr sz="11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2A2A"/>
              </a:buClr>
              <a:buSzPts val="1100"/>
              <a:buFont typeface="Arial"/>
              <a:buChar char="●"/>
            </a:pPr>
            <a:r>
              <a:rPr b="1" lang="en-GB" sz="1100">
                <a:solidFill>
                  <a:srgbClr val="2A2A2A"/>
                </a:solidFill>
              </a:rPr>
              <a:t>Storage</a:t>
            </a:r>
            <a:r>
              <a:rPr lang="en-GB" sz="1100">
                <a:solidFill>
                  <a:srgbClr val="2A2A2A"/>
                </a:solidFill>
              </a:rPr>
              <a:t>: token storage, database, file system / blobs</a:t>
            </a:r>
            <a:endParaRPr sz="1100">
              <a:solidFill>
                <a:srgbClr val="2A2A2A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2A2A"/>
              </a:buClr>
              <a:buSzPts val="1100"/>
              <a:buFont typeface="Arial"/>
              <a:buChar char="●"/>
            </a:pPr>
            <a:r>
              <a:rPr b="1" lang="en-GB" sz="1100">
                <a:solidFill>
                  <a:srgbClr val="2A2A2A"/>
                </a:solidFill>
              </a:rPr>
              <a:t>Processing</a:t>
            </a:r>
            <a:r>
              <a:rPr lang="en-GB" sz="1100">
                <a:solidFill>
                  <a:srgbClr val="2A2A2A"/>
                </a:solidFill>
              </a:rPr>
              <a:t>: stateful business logic, stateless business logic, high performance compute</a:t>
            </a:r>
            <a:endParaRPr sz="1100">
              <a:solidFill>
                <a:srgbClr val="2A2A2A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A2A2A"/>
              </a:buClr>
              <a:buSzPts val="1100"/>
              <a:buFont typeface="Arial"/>
              <a:buChar char="●"/>
            </a:pPr>
            <a:r>
              <a:rPr b="1" lang="en-GB" sz="1100">
                <a:solidFill>
                  <a:srgbClr val="2A2A2A"/>
                </a:solidFill>
              </a:rPr>
              <a:t>Communications</a:t>
            </a:r>
            <a:r>
              <a:rPr lang="en-GB" sz="1100">
                <a:solidFill>
                  <a:srgbClr val="2A2A2A"/>
                </a:solidFill>
              </a:rPr>
              <a:t>: connect networks of data, of value, and of state</a:t>
            </a:r>
            <a:endParaRPr sz="1100">
              <a:solidFill>
                <a:srgbClr val="2A2A2A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9" name="Google Shape;129;p20"/>
          <p:cNvPicPr preferRelativeResize="0"/>
          <p:nvPr/>
        </p:nvPicPr>
        <p:blipFill rotWithShape="1">
          <a:blip r:embed="rId3">
            <a:alphaModFix/>
          </a:blip>
          <a:srcRect b="0" l="2129" r="2795" t="0"/>
          <a:stretch/>
        </p:blipFill>
        <p:spPr>
          <a:xfrm>
            <a:off x="4609600" y="1607300"/>
            <a:ext cx="4534400" cy="234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/>
        </p:nvSpPr>
        <p:spPr>
          <a:xfrm>
            <a:off x="729450" y="785250"/>
            <a:ext cx="31038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Storage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5" name="Google Shape;135;p21"/>
          <p:cNvSpPr txBox="1"/>
          <p:nvPr/>
        </p:nvSpPr>
        <p:spPr>
          <a:xfrm>
            <a:off x="773600" y="1697925"/>
            <a:ext cx="3686100" cy="13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772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292929"/>
                </a:solidFill>
                <a:highlight>
                  <a:srgbClr val="FFFFFF"/>
                </a:highlight>
              </a:rPr>
              <a:t>The fundamental computing element of </a:t>
            </a:r>
            <a:r>
              <a:rPr b="1" lang="en-GB">
                <a:solidFill>
                  <a:srgbClr val="292929"/>
                </a:solidFill>
                <a:highlight>
                  <a:srgbClr val="FFFFFF"/>
                </a:highlight>
              </a:rPr>
              <a:t>storage</a:t>
            </a:r>
            <a:r>
              <a:rPr lang="en-GB">
                <a:solidFill>
                  <a:srgbClr val="292929"/>
                </a:solidFill>
                <a:highlight>
                  <a:srgbClr val="FFFFFF"/>
                </a:highlight>
              </a:rPr>
              <a:t> has the following building blocks.</a:t>
            </a:r>
            <a:endParaRPr sz="100">
              <a:solidFill>
                <a:srgbClr val="1A1A1A"/>
              </a:solidFill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6" name="Google Shape;136;p21"/>
          <p:cNvSpPr/>
          <p:nvPr/>
        </p:nvSpPr>
        <p:spPr>
          <a:xfrm>
            <a:off x="4725015" y="999850"/>
            <a:ext cx="328800" cy="328800"/>
          </a:xfrm>
          <a:prstGeom prst="ellipse">
            <a:avLst/>
          </a:prstGeom>
          <a:solidFill>
            <a:srgbClr val="209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37" name="Google Shape;137;p21"/>
          <p:cNvSpPr txBox="1"/>
          <p:nvPr/>
        </p:nvSpPr>
        <p:spPr>
          <a:xfrm>
            <a:off x="5171925" y="903675"/>
            <a:ext cx="3557400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100">
                <a:solidFill>
                  <a:srgbClr val="292929"/>
                </a:solidFill>
                <a:highlight>
                  <a:srgbClr val="FFFFFF"/>
                </a:highlight>
              </a:rPr>
              <a:t>Database: </a:t>
            </a:r>
            <a:r>
              <a:rPr lang="en-GB" sz="1100">
                <a:solidFill>
                  <a:srgbClr val="292929"/>
                </a:solidFill>
                <a:highlight>
                  <a:srgbClr val="FFFFFF"/>
                </a:highlight>
              </a:rPr>
              <a:t>Databases specialize in storing structured metadata</a:t>
            </a:r>
            <a:endParaRPr b="1" sz="300">
              <a:solidFill>
                <a:srgbClr val="595959"/>
              </a:solidFill>
            </a:endParaRPr>
          </a:p>
        </p:txBody>
      </p:sp>
      <p:sp>
        <p:nvSpPr>
          <p:cNvPr id="138" name="Google Shape;138;p21"/>
          <p:cNvSpPr/>
          <p:nvPr/>
        </p:nvSpPr>
        <p:spPr>
          <a:xfrm>
            <a:off x="4725025" y="1946853"/>
            <a:ext cx="328800" cy="328800"/>
          </a:xfrm>
          <a:prstGeom prst="ellipse">
            <a:avLst/>
          </a:prstGeom>
          <a:solidFill>
            <a:srgbClr val="209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39" name="Google Shape;139;p21"/>
          <p:cNvSpPr txBox="1"/>
          <p:nvPr/>
        </p:nvSpPr>
        <p:spPr>
          <a:xfrm>
            <a:off x="5170317" y="1876625"/>
            <a:ext cx="3557400" cy="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100">
                <a:solidFill>
                  <a:srgbClr val="292929"/>
                </a:solidFill>
                <a:highlight>
                  <a:srgbClr val="FFFFFF"/>
                </a:highlight>
              </a:rPr>
              <a:t>File system / data blob storage: </a:t>
            </a:r>
            <a:r>
              <a:rPr lang="en-GB" sz="1100">
                <a:solidFill>
                  <a:srgbClr val="292929"/>
                </a:solidFill>
                <a:highlight>
                  <a:srgbClr val="FFFFFF"/>
                </a:highlight>
              </a:rPr>
              <a:t>These are systems to store large files (movies, mp3s, large datasets), organized in a hierarchy of directories and files.</a:t>
            </a:r>
            <a:endParaRPr sz="1100">
              <a:solidFill>
                <a:srgbClr val="595959"/>
              </a:solidFill>
            </a:endParaRPr>
          </a:p>
        </p:txBody>
      </p:sp>
      <p:sp>
        <p:nvSpPr>
          <p:cNvPr id="140" name="Google Shape;140;p21"/>
          <p:cNvSpPr/>
          <p:nvPr/>
        </p:nvSpPr>
        <p:spPr>
          <a:xfrm>
            <a:off x="838815" y="2908250"/>
            <a:ext cx="328800" cy="328800"/>
          </a:xfrm>
          <a:prstGeom prst="ellipse">
            <a:avLst/>
          </a:prstGeom>
          <a:solidFill>
            <a:srgbClr val="209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41" name="Google Shape;141;p21"/>
          <p:cNvSpPr/>
          <p:nvPr/>
        </p:nvSpPr>
        <p:spPr>
          <a:xfrm>
            <a:off x="4725034" y="3127525"/>
            <a:ext cx="328800" cy="328800"/>
          </a:xfrm>
          <a:prstGeom prst="ellipse">
            <a:avLst/>
          </a:prstGeom>
          <a:solidFill>
            <a:srgbClr val="209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42" name="Google Shape;142;p21"/>
          <p:cNvSpPr txBox="1"/>
          <p:nvPr/>
        </p:nvSpPr>
        <p:spPr>
          <a:xfrm>
            <a:off x="5170325" y="3019625"/>
            <a:ext cx="3557400" cy="10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100">
                <a:solidFill>
                  <a:srgbClr val="292929"/>
                </a:solidFill>
                <a:highlight>
                  <a:srgbClr val="FFFFFF"/>
                </a:highlight>
              </a:rPr>
              <a:t>Data marketplace:</a:t>
            </a:r>
            <a:r>
              <a:rPr lang="en-GB" sz="1100">
                <a:solidFill>
                  <a:srgbClr val="292929"/>
                </a:solidFill>
                <a:highlight>
                  <a:srgbClr val="FFFFFF"/>
                </a:highlight>
              </a:rPr>
              <a:t>Data marketplaces connect data owners and consumers, facilitating data trading and sharing, with examples like Ocean, Enigma Catalyst, Datum, and DataBroker DAO.</a:t>
            </a:r>
            <a:endParaRPr sz="1100">
              <a:solidFill>
                <a:srgbClr val="595959"/>
              </a:solidFill>
            </a:endParaRPr>
          </a:p>
        </p:txBody>
      </p:sp>
      <p:sp>
        <p:nvSpPr>
          <p:cNvPr id="143" name="Google Shape;143;p21"/>
          <p:cNvSpPr txBox="1"/>
          <p:nvPr/>
        </p:nvSpPr>
        <p:spPr>
          <a:xfrm>
            <a:off x="1285725" y="2800350"/>
            <a:ext cx="2904900" cy="10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100">
                <a:solidFill>
                  <a:srgbClr val="292929"/>
                </a:solidFill>
                <a:highlight>
                  <a:srgbClr val="FFFFFF"/>
                </a:highlight>
              </a:rPr>
              <a:t>Token storage:</a:t>
            </a:r>
            <a:r>
              <a:rPr lang="en-GB" sz="1100">
                <a:solidFill>
                  <a:srgbClr val="292929"/>
                </a:solidFill>
                <a:highlight>
                  <a:srgbClr val="FFFFFF"/>
                </a:highlight>
              </a:rPr>
              <a:t>Tokens main actions on a token storage system are to issue and transfer tokens (with many variants), while preventing double-spends and the like.</a:t>
            </a:r>
            <a:endParaRPr sz="11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/>
        </p:nvSpPr>
        <p:spPr>
          <a:xfrm>
            <a:off x="729450" y="785250"/>
            <a:ext cx="31578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Processing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9" name="Google Shape;149;p22"/>
          <p:cNvSpPr txBox="1"/>
          <p:nvPr/>
        </p:nvSpPr>
        <p:spPr>
          <a:xfrm>
            <a:off x="773600" y="1697925"/>
            <a:ext cx="3351900" cy="18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292929"/>
                </a:solidFill>
                <a:highlight>
                  <a:srgbClr val="FFFFFF"/>
                </a:highlight>
              </a:rPr>
              <a:t>"</a:t>
            </a:r>
            <a:r>
              <a:rPr b="1" lang="en-GB">
                <a:solidFill>
                  <a:srgbClr val="292929"/>
                </a:solidFill>
                <a:highlight>
                  <a:srgbClr val="FFFFFF"/>
                </a:highlight>
              </a:rPr>
              <a:t>Smart contracts</a:t>
            </a:r>
            <a:r>
              <a:rPr lang="en-GB">
                <a:solidFill>
                  <a:srgbClr val="292929"/>
                </a:solidFill>
                <a:highlight>
                  <a:srgbClr val="FFFFFF"/>
                </a:highlight>
              </a:rPr>
              <a:t>" systems encompass two subsets, </a:t>
            </a:r>
            <a:r>
              <a:rPr b="1" lang="en-GB">
                <a:solidFill>
                  <a:srgbClr val="292929"/>
                </a:solidFill>
                <a:highlight>
                  <a:srgbClr val="FFFFFF"/>
                </a:highlight>
              </a:rPr>
              <a:t>stateless</a:t>
            </a:r>
            <a:r>
              <a:rPr lang="en-GB">
                <a:solidFill>
                  <a:srgbClr val="292929"/>
                </a:solidFill>
                <a:highlight>
                  <a:srgbClr val="FFFFFF"/>
                </a:highlight>
              </a:rPr>
              <a:t> and </a:t>
            </a:r>
            <a:r>
              <a:rPr b="1" lang="en-GB">
                <a:solidFill>
                  <a:srgbClr val="292929"/>
                </a:solidFill>
                <a:highlight>
                  <a:srgbClr val="FFFFFF"/>
                </a:highlight>
              </a:rPr>
              <a:t>stateful</a:t>
            </a:r>
            <a:r>
              <a:rPr lang="en-GB">
                <a:solidFill>
                  <a:srgbClr val="292929"/>
                </a:solidFill>
                <a:highlight>
                  <a:srgbClr val="FFFFFF"/>
                </a:highlight>
              </a:rPr>
              <a:t>, which offer different properties in terms of complexity and verifiability, while high-performance compute (</a:t>
            </a:r>
            <a:r>
              <a:rPr b="1" lang="en-GB">
                <a:solidFill>
                  <a:srgbClr val="292929"/>
                </a:solidFill>
                <a:highlight>
                  <a:srgbClr val="FFFFFF"/>
                </a:highlight>
              </a:rPr>
              <a:t>HPC</a:t>
            </a:r>
            <a:r>
              <a:rPr lang="en-GB">
                <a:solidFill>
                  <a:srgbClr val="292929"/>
                </a:solidFill>
                <a:highlight>
                  <a:srgbClr val="FFFFFF"/>
                </a:highlight>
              </a:rPr>
              <a:t>) serves as an additional decentralized processing building block.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22"/>
          <p:cNvSpPr/>
          <p:nvPr/>
        </p:nvSpPr>
        <p:spPr>
          <a:xfrm>
            <a:off x="4725015" y="999850"/>
            <a:ext cx="328800" cy="328800"/>
          </a:xfrm>
          <a:prstGeom prst="ellipse">
            <a:avLst/>
          </a:prstGeom>
          <a:solidFill>
            <a:srgbClr val="209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51" name="Google Shape;151;p22"/>
          <p:cNvSpPr txBox="1"/>
          <p:nvPr/>
        </p:nvSpPr>
        <p:spPr>
          <a:xfrm>
            <a:off x="5171925" y="903675"/>
            <a:ext cx="3611400" cy="10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100">
                <a:solidFill>
                  <a:srgbClr val="292929"/>
                </a:solidFill>
                <a:highlight>
                  <a:srgbClr val="FFFFFF"/>
                </a:highlight>
              </a:rPr>
              <a:t>Stateless (combinational) business logic: </a:t>
            </a:r>
            <a:r>
              <a:rPr lang="en-GB" sz="1100">
                <a:solidFill>
                  <a:srgbClr val="292929"/>
                </a:solidFill>
                <a:highlight>
                  <a:srgbClr val="FFFFFF"/>
                </a:highlight>
              </a:rPr>
              <a:t>they don’t have state, it’s easy to verify large stateless smart contracts, and therefore to build large verified / secure systems. </a:t>
            </a:r>
            <a:r>
              <a:rPr i="1" lang="en-GB" sz="1100">
                <a:solidFill>
                  <a:srgbClr val="292929"/>
                </a:solidFill>
                <a:highlight>
                  <a:srgbClr val="FFFFFF"/>
                </a:highlight>
              </a:rPr>
              <a:t>N </a:t>
            </a:r>
            <a:r>
              <a:rPr lang="en-GB" sz="1100">
                <a:solidFill>
                  <a:srgbClr val="292929"/>
                </a:solidFill>
                <a:highlight>
                  <a:srgbClr val="FFFFFF"/>
                </a:highlight>
              </a:rPr>
              <a:t>inputs and one output requires O(2^</a:t>
            </a:r>
            <a:r>
              <a:rPr i="1" lang="en-GB" sz="1100">
                <a:solidFill>
                  <a:srgbClr val="292929"/>
                </a:solidFill>
                <a:highlight>
                  <a:srgbClr val="FFFFFF"/>
                </a:highlight>
              </a:rPr>
              <a:t>N</a:t>
            </a:r>
            <a:r>
              <a:rPr lang="en-GB" sz="1100">
                <a:solidFill>
                  <a:srgbClr val="292929"/>
                </a:solidFill>
                <a:highlight>
                  <a:srgbClr val="FFFFFF"/>
                </a:highlight>
              </a:rPr>
              <a:t>) computations to verify.</a:t>
            </a:r>
            <a:endParaRPr b="1" sz="1100">
              <a:solidFill>
                <a:srgbClr val="595959"/>
              </a:solidFill>
            </a:endParaRPr>
          </a:p>
        </p:txBody>
      </p:sp>
      <p:sp>
        <p:nvSpPr>
          <p:cNvPr id="152" name="Google Shape;152;p22"/>
          <p:cNvSpPr/>
          <p:nvPr/>
        </p:nvSpPr>
        <p:spPr>
          <a:xfrm>
            <a:off x="4725034" y="2136925"/>
            <a:ext cx="328800" cy="328800"/>
          </a:xfrm>
          <a:prstGeom prst="ellipse">
            <a:avLst/>
          </a:prstGeom>
          <a:solidFill>
            <a:srgbClr val="209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53" name="Google Shape;153;p22"/>
          <p:cNvSpPr txBox="1"/>
          <p:nvPr/>
        </p:nvSpPr>
        <p:spPr>
          <a:xfrm>
            <a:off x="5170325" y="2029025"/>
            <a:ext cx="3611400" cy="10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100">
                <a:solidFill>
                  <a:srgbClr val="292929"/>
                </a:solidFill>
                <a:highlight>
                  <a:srgbClr val="FFFFFF"/>
                </a:highlight>
              </a:rPr>
              <a:t>Stateful (sequential) business logic: </a:t>
            </a:r>
            <a:r>
              <a:rPr lang="en-GB" sz="1100">
                <a:solidFill>
                  <a:srgbClr val="292929"/>
                </a:solidFill>
                <a:highlight>
                  <a:srgbClr val="FFFFFF"/>
                </a:highlight>
              </a:rPr>
              <a:t>stateful business logic is a Turing machine that takes in a sequence of inputs, and returns a sequence of outputs. Systems that manifest (a practical approximation of) this are called Turing-complete systems </a:t>
            </a:r>
            <a:endParaRPr sz="1100">
              <a:solidFill>
                <a:srgbClr val="595959"/>
              </a:solidFill>
            </a:endParaRPr>
          </a:p>
        </p:txBody>
      </p:sp>
      <p:sp>
        <p:nvSpPr>
          <p:cNvPr id="154" name="Google Shape;154;p22"/>
          <p:cNvSpPr/>
          <p:nvPr/>
        </p:nvSpPr>
        <p:spPr>
          <a:xfrm>
            <a:off x="4725034" y="3279925"/>
            <a:ext cx="328800" cy="328800"/>
          </a:xfrm>
          <a:prstGeom prst="ellipse">
            <a:avLst/>
          </a:prstGeom>
          <a:solidFill>
            <a:srgbClr val="209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55" name="Google Shape;155;p22"/>
          <p:cNvSpPr txBox="1"/>
          <p:nvPr/>
        </p:nvSpPr>
        <p:spPr>
          <a:xfrm>
            <a:off x="5170325" y="3172025"/>
            <a:ext cx="3611400" cy="10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100">
                <a:solidFill>
                  <a:srgbClr val="292929"/>
                </a:solidFill>
                <a:highlight>
                  <a:srgbClr val="FFFFFF"/>
                </a:highlight>
              </a:rPr>
              <a:t>High-Performance Compute (HPC):</a:t>
            </a:r>
            <a:r>
              <a:rPr lang="en-GB" sz="1100">
                <a:solidFill>
                  <a:srgbClr val="292929"/>
                </a:solidFill>
                <a:highlight>
                  <a:srgbClr val="FFFFFF"/>
                </a:highlight>
              </a:rPr>
              <a:t>This is processing to do “heavy lifting” compute for things like rendering, machine learning, circuit simulation, weather forecasting, protein folding, and more.</a:t>
            </a:r>
            <a:endParaRPr sz="11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/>
          <p:nvPr/>
        </p:nvSpPr>
        <p:spPr>
          <a:xfrm>
            <a:off x="729450" y="785250"/>
            <a:ext cx="36861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Communications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23"/>
          <p:cNvSpPr txBox="1"/>
          <p:nvPr/>
        </p:nvSpPr>
        <p:spPr>
          <a:xfrm>
            <a:off x="773600" y="1697925"/>
            <a:ext cx="3686100" cy="12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292929"/>
                </a:solidFill>
                <a:highlight>
                  <a:srgbClr val="FFFFFF"/>
                </a:highlight>
              </a:rPr>
              <a:t>There are many ways to frame communications; I will focus on </a:t>
            </a:r>
            <a:r>
              <a:rPr i="1" lang="en-GB" sz="1500">
                <a:solidFill>
                  <a:srgbClr val="292929"/>
                </a:solidFill>
                <a:highlight>
                  <a:srgbClr val="FFFFFF"/>
                </a:highlight>
              </a:rPr>
              <a:t>connecting networks</a:t>
            </a:r>
            <a:r>
              <a:rPr lang="en-GB" sz="1500">
                <a:solidFill>
                  <a:srgbClr val="292929"/>
                </a:solidFill>
                <a:highlight>
                  <a:srgbClr val="FFFFFF"/>
                </a:highlight>
              </a:rPr>
              <a:t>. It comes in three levels: </a:t>
            </a:r>
            <a:r>
              <a:rPr b="1" lang="en-GB" sz="1500">
                <a:solidFill>
                  <a:srgbClr val="292929"/>
                </a:solidFill>
                <a:highlight>
                  <a:srgbClr val="FFFFFF"/>
                </a:highlight>
              </a:rPr>
              <a:t>data</a:t>
            </a:r>
            <a:r>
              <a:rPr lang="en-GB" sz="1500">
                <a:solidFill>
                  <a:srgbClr val="292929"/>
                </a:solidFill>
                <a:highlight>
                  <a:srgbClr val="FFFFFF"/>
                </a:highlight>
              </a:rPr>
              <a:t>, </a:t>
            </a:r>
            <a:r>
              <a:rPr b="1" lang="en-GB" sz="1500">
                <a:solidFill>
                  <a:srgbClr val="292929"/>
                </a:solidFill>
                <a:highlight>
                  <a:srgbClr val="FFFFFF"/>
                </a:highlight>
              </a:rPr>
              <a:t>value</a:t>
            </a:r>
            <a:r>
              <a:rPr lang="en-GB" sz="1500">
                <a:solidFill>
                  <a:srgbClr val="292929"/>
                </a:solidFill>
                <a:highlight>
                  <a:srgbClr val="FFFFFF"/>
                </a:highlight>
              </a:rPr>
              <a:t>, and </a:t>
            </a:r>
            <a:r>
              <a:rPr b="1" lang="en-GB" sz="1500">
                <a:solidFill>
                  <a:srgbClr val="292929"/>
                </a:solidFill>
                <a:highlight>
                  <a:srgbClr val="FFFFFF"/>
                </a:highlight>
              </a:rPr>
              <a:t>state</a:t>
            </a:r>
            <a:r>
              <a:rPr lang="en-GB" sz="1500">
                <a:solidFill>
                  <a:srgbClr val="292929"/>
                </a:solidFill>
                <a:highlight>
                  <a:srgbClr val="FFFFFF"/>
                </a:highlight>
              </a:rPr>
              <a:t>.</a:t>
            </a:r>
            <a:endParaRPr/>
          </a:p>
        </p:txBody>
      </p:sp>
      <p:sp>
        <p:nvSpPr>
          <p:cNvPr id="162" name="Google Shape;162;p23"/>
          <p:cNvSpPr/>
          <p:nvPr/>
        </p:nvSpPr>
        <p:spPr>
          <a:xfrm>
            <a:off x="4725015" y="999850"/>
            <a:ext cx="328800" cy="328800"/>
          </a:xfrm>
          <a:prstGeom prst="ellipse">
            <a:avLst/>
          </a:prstGeom>
          <a:solidFill>
            <a:srgbClr val="209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63" name="Google Shape;163;p23"/>
          <p:cNvSpPr txBox="1"/>
          <p:nvPr/>
        </p:nvSpPr>
        <p:spPr>
          <a:xfrm>
            <a:off x="5171926" y="903675"/>
            <a:ext cx="3445800" cy="10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100">
                <a:solidFill>
                  <a:srgbClr val="292929"/>
                </a:solidFill>
                <a:highlight>
                  <a:srgbClr val="FFFFFF"/>
                </a:highlight>
              </a:rPr>
              <a:t>Data:</a:t>
            </a:r>
            <a:r>
              <a:rPr lang="en-GB" sz="1100">
                <a:solidFill>
                  <a:srgbClr val="292929"/>
                </a:solidFill>
                <a:highlight>
                  <a:srgbClr val="FFFFFF"/>
                </a:highlight>
              </a:rPr>
              <a:t>Cerf and Kahn invented </a:t>
            </a:r>
            <a:r>
              <a:rPr lang="en-GB" sz="1100" u="sng">
                <a:solidFill>
                  <a:srgbClr val="1C3678"/>
                </a:solidFill>
                <a:highlight>
                  <a:srgbClr val="FFFFFF"/>
                </a:highlight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TCP/IP</a:t>
            </a:r>
            <a:r>
              <a:rPr lang="en-GB" sz="1100">
                <a:solidFill>
                  <a:srgbClr val="292929"/>
                </a:solidFill>
                <a:highlight>
                  <a:srgbClr val="FFFFFF"/>
                </a:highlight>
              </a:rPr>
              <a:t> in the 70s to connect them, to create a network of networks, which we now call the internet. TCP/IP is now the de-facto standard to connect networks.</a:t>
            </a:r>
            <a:endParaRPr b="1" sz="1100">
              <a:solidFill>
                <a:srgbClr val="595959"/>
              </a:solidFill>
            </a:endParaRPr>
          </a:p>
        </p:txBody>
      </p:sp>
      <p:sp>
        <p:nvSpPr>
          <p:cNvPr id="164" name="Google Shape;164;p23"/>
          <p:cNvSpPr/>
          <p:nvPr/>
        </p:nvSpPr>
        <p:spPr>
          <a:xfrm>
            <a:off x="4725034" y="2136925"/>
            <a:ext cx="328800" cy="328800"/>
          </a:xfrm>
          <a:prstGeom prst="ellipse">
            <a:avLst/>
          </a:prstGeom>
          <a:solidFill>
            <a:srgbClr val="209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65" name="Google Shape;165;p23"/>
          <p:cNvSpPr txBox="1"/>
          <p:nvPr/>
        </p:nvSpPr>
        <p:spPr>
          <a:xfrm>
            <a:off x="5170325" y="2029025"/>
            <a:ext cx="3486300" cy="10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100">
                <a:solidFill>
                  <a:srgbClr val="292929"/>
                </a:solidFill>
                <a:highlight>
                  <a:srgbClr val="FFFFFF"/>
                </a:highlight>
              </a:rPr>
              <a:t>Value:</a:t>
            </a:r>
            <a:r>
              <a:rPr lang="en-GB" sz="1100">
                <a:solidFill>
                  <a:srgbClr val="292929"/>
                </a:solidFill>
                <a:highlight>
                  <a:srgbClr val="FFFFFF"/>
                </a:highlight>
              </a:rPr>
              <a:t>Interledger Protocol(ILP) is the same conceptual idea as two-way pegs (think sidechains) and state channels (think Lightning &amp; Raiden); but the focus is 100% on connecting networks with respect to value. </a:t>
            </a:r>
            <a:endParaRPr sz="1100">
              <a:solidFill>
                <a:srgbClr val="595959"/>
              </a:solidFill>
            </a:endParaRPr>
          </a:p>
        </p:txBody>
      </p:sp>
      <p:sp>
        <p:nvSpPr>
          <p:cNvPr id="166" name="Google Shape;166;p23"/>
          <p:cNvSpPr/>
          <p:nvPr/>
        </p:nvSpPr>
        <p:spPr>
          <a:xfrm>
            <a:off x="4725034" y="3279925"/>
            <a:ext cx="328800" cy="328800"/>
          </a:xfrm>
          <a:prstGeom prst="ellipse">
            <a:avLst/>
          </a:prstGeom>
          <a:solidFill>
            <a:srgbClr val="209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67" name="Google Shape;167;p23"/>
          <p:cNvSpPr txBox="1"/>
          <p:nvPr/>
        </p:nvSpPr>
        <p:spPr>
          <a:xfrm>
            <a:off x="5170325" y="3172025"/>
            <a:ext cx="3413400" cy="10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100">
                <a:solidFill>
                  <a:srgbClr val="292929"/>
                </a:solidFill>
                <a:highlight>
                  <a:srgbClr val="FFFFFF"/>
                </a:highlight>
              </a:rPr>
              <a:t>State:</a:t>
            </a:r>
            <a:r>
              <a:rPr lang="en-GB" sz="1100">
                <a:solidFill>
                  <a:srgbClr val="292929"/>
                </a:solidFill>
                <a:highlight>
                  <a:srgbClr val="FFFFFF"/>
                </a:highlight>
              </a:rPr>
              <a:t> a smart contract in Ethereum mainnet that can move its state to another Ethereum net, or another compatible net.</a:t>
            </a:r>
            <a:endParaRPr sz="11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/>
          <p:nvPr/>
        </p:nvSpPr>
        <p:spPr>
          <a:xfrm>
            <a:off x="729450" y="7852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Examples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3" name="Google Shape;173;p24"/>
          <p:cNvSpPr txBox="1"/>
          <p:nvPr/>
        </p:nvSpPr>
        <p:spPr>
          <a:xfrm>
            <a:off x="837100" y="1790425"/>
            <a:ext cx="47178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>
                <a:solidFill>
                  <a:srgbClr val="292929"/>
                </a:solidFill>
                <a:highlight>
                  <a:srgbClr val="FFFFFF"/>
                </a:highlight>
              </a:rPr>
              <a:t>Here are a couple leading edge examples:</a:t>
            </a:r>
            <a:endParaRPr sz="1500">
              <a:solidFill>
                <a:srgbClr val="595959"/>
              </a:solidFill>
            </a:endParaRPr>
          </a:p>
        </p:txBody>
      </p:sp>
      <p:sp>
        <p:nvSpPr>
          <p:cNvPr id="174" name="Google Shape;174;p24"/>
          <p:cNvSpPr txBox="1"/>
          <p:nvPr/>
        </p:nvSpPr>
        <p:spPr>
          <a:xfrm>
            <a:off x="837101" y="2818700"/>
            <a:ext cx="3843600" cy="16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Arial"/>
              <a:buChar char="●"/>
            </a:pPr>
            <a:r>
              <a:rPr lang="en-GB" sz="1300">
                <a:solidFill>
                  <a:srgbClr val="292929"/>
                </a:solidFill>
                <a:highlight>
                  <a:srgbClr val="FFFFFF"/>
                </a:highlight>
              </a:rPr>
              <a:t>Ujo uses IPFS|Swarm + IPDB + Ethereum for decentralized music, just as envisioned here.</a:t>
            </a:r>
            <a:endParaRPr sz="1300">
              <a:solidFill>
                <a:srgbClr val="595959"/>
              </a:solidFill>
            </a:endParaRPr>
          </a:p>
        </p:txBody>
      </p:sp>
      <p:sp>
        <p:nvSpPr>
          <p:cNvPr id="175" name="Google Shape;175;p24"/>
          <p:cNvSpPr txBox="1"/>
          <p:nvPr/>
        </p:nvSpPr>
        <p:spPr>
          <a:xfrm>
            <a:off x="4723301" y="2818700"/>
            <a:ext cx="3843600" cy="16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Font typeface="Arial"/>
              <a:buChar char="●"/>
            </a:pPr>
            <a:r>
              <a:rPr lang="en-GB" sz="1300">
                <a:solidFill>
                  <a:srgbClr val="292929"/>
                </a:solidFill>
                <a:highlight>
                  <a:srgbClr val="FFFFFF"/>
                </a:highlight>
              </a:rPr>
              <a:t>Innogy uses IPFS + IPDB + IOTA for supply chain / IoT applications.</a:t>
            </a:r>
            <a:endParaRPr sz="13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5"/>
          <p:cNvSpPr txBox="1"/>
          <p:nvPr/>
        </p:nvSpPr>
        <p:spPr>
          <a:xfrm>
            <a:off x="729450" y="7852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Related</a:t>
            </a:r>
            <a:r>
              <a:rPr b="1" lang="en-GB" sz="1800">
                <a:solidFill>
                  <a:srgbClr val="292929"/>
                </a:solidFill>
                <a:highlight>
                  <a:srgbClr val="FFFFFF"/>
                </a:highlight>
              </a:rPr>
              <a:t> </a:t>
            </a: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Work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1" name="Google Shape;181;p25"/>
          <p:cNvSpPr txBox="1"/>
          <p:nvPr/>
        </p:nvSpPr>
        <p:spPr>
          <a:xfrm>
            <a:off x="729450" y="1356925"/>
            <a:ext cx="79224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77272"/>
              </a:lnSpc>
              <a:spcBef>
                <a:spcPts val="0"/>
              </a:spcBef>
              <a:spcAft>
                <a:spcPts val="0"/>
              </a:spcAft>
              <a:buSzPts val="1100"/>
              <a:buFont typeface="Georgia"/>
              <a:buChar char="●"/>
            </a:pPr>
            <a:r>
              <a:rPr b="1" lang="en-GB" sz="1100">
                <a:solidFill>
                  <a:srgbClr val="292929"/>
                </a:solidFill>
                <a:highlight>
                  <a:srgbClr val="FFFFFF"/>
                </a:highlight>
              </a:rPr>
              <a:t>Joel Monegro’s “Fat Protocols”</a:t>
            </a:r>
            <a:r>
              <a:rPr lang="en-GB" sz="1100">
                <a:solidFill>
                  <a:srgbClr val="292929"/>
                </a:solidFill>
                <a:highlight>
                  <a:srgbClr val="FFFFFF"/>
                </a:highlight>
              </a:rPr>
              <a:t> framing emphasizes each building block as a protocol.</a:t>
            </a:r>
            <a:endParaRPr sz="11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-298450" lvl="0" marL="457200" rtl="0" algn="l">
              <a:lnSpc>
                <a:spcPct val="177272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100"/>
              <a:buFont typeface="Georgia"/>
              <a:buChar char="●"/>
            </a:pPr>
            <a:r>
              <a:rPr b="1" lang="en-GB" sz="1100">
                <a:solidFill>
                  <a:srgbClr val="292929"/>
                </a:solidFill>
                <a:highlight>
                  <a:srgbClr val="FFFFFF"/>
                </a:highlight>
              </a:rPr>
              <a:t>Fred Ehrsam’s “Dapp Developer Stack”</a:t>
            </a:r>
            <a:r>
              <a:rPr lang="en-GB" sz="1100">
                <a:solidFill>
                  <a:srgbClr val="292929"/>
                </a:solidFill>
                <a:highlight>
                  <a:srgbClr val="FFFFFF"/>
                </a:highlight>
              </a:rPr>
              <a:t> has an emphasis on web business models.</a:t>
            </a:r>
            <a:endParaRPr sz="11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-298450" lvl="0" marL="457200" rtl="0" algn="l">
              <a:lnSpc>
                <a:spcPct val="177272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100"/>
              <a:buFont typeface="Georgia"/>
              <a:buChar char="●"/>
            </a:pPr>
            <a:r>
              <a:rPr b="1" lang="en-GB" sz="1100">
                <a:solidFill>
                  <a:srgbClr val="292929"/>
                </a:solidFill>
                <a:highlight>
                  <a:srgbClr val="FFFFFF"/>
                </a:highlight>
              </a:rPr>
              <a:t>The BigchainDB whitepaper </a:t>
            </a:r>
            <a:r>
              <a:rPr lang="en-GB" sz="1100">
                <a:solidFill>
                  <a:srgbClr val="292929"/>
                </a:solidFill>
                <a:highlight>
                  <a:srgbClr val="FFFFFF"/>
                </a:highlight>
              </a:rPr>
              <a:t>(first released Feb 2016) Figure 1 gave an earlier version of the stack of this post.</a:t>
            </a:r>
            <a:endParaRPr sz="11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-298450" lvl="0" marL="457200" rtl="0" algn="l">
              <a:lnSpc>
                <a:spcPct val="177272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100"/>
              <a:buFont typeface="Georgia"/>
              <a:buChar char="●"/>
            </a:pPr>
            <a:r>
              <a:rPr b="1" lang="en-GB" sz="1100">
                <a:solidFill>
                  <a:srgbClr val="292929"/>
                </a:solidFill>
                <a:highlight>
                  <a:srgbClr val="FFFFFF"/>
                </a:highlight>
              </a:rPr>
              <a:t>Stephan Tual’s “Web 3.0 Revisited” </a:t>
            </a:r>
            <a:r>
              <a:rPr lang="en-GB" sz="1100">
                <a:solidFill>
                  <a:srgbClr val="292929"/>
                </a:solidFill>
                <a:highlight>
                  <a:srgbClr val="FFFFFF"/>
                </a:highlight>
              </a:rPr>
              <a:t>stack is spiritually similar to this post, though with a bigger focus on Ethereum.</a:t>
            </a:r>
            <a:endParaRPr sz="11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-298450" lvl="0" marL="457200" rtl="0" algn="l">
              <a:lnSpc>
                <a:spcPct val="177272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100"/>
              <a:buFont typeface="Georgia"/>
              <a:buChar char="●"/>
            </a:pPr>
            <a:r>
              <a:rPr b="1" lang="en-GB" sz="1100">
                <a:solidFill>
                  <a:srgbClr val="292929"/>
                </a:solidFill>
                <a:highlight>
                  <a:srgbClr val="FFFFFF"/>
                </a:highlight>
              </a:rPr>
              <a:t>Alexander Ruppert’s</a:t>
            </a:r>
            <a:r>
              <a:rPr lang="en-GB" sz="1100">
                <a:solidFill>
                  <a:srgbClr val="292929"/>
                </a:solidFill>
                <a:highlight>
                  <a:srgbClr val="FFFFFF"/>
                </a:highlight>
              </a:rPr>
              <a:t> </a:t>
            </a:r>
            <a:r>
              <a:rPr b="1" lang="en-GB" sz="1100">
                <a:solidFill>
                  <a:srgbClr val="292929"/>
                </a:solidFill>
                <a:highlight>
                  <a:srgbClr val="FFFFFF"/>
                </a:highlight>
              </a:rPr>
              <a:t>“Mapping the decentralized world”</a:t>
            </a:r>
            <a:r>
              <a:rPr lang="en-GB" sz="1100">
                <a:solidFill>
                  <a:srgbClr val="292929"/>
                </a:solidFill>
                <a:highlight>
                  <a:srgbClr val="FFFFFF"/>
                </a:highlight>
              </a:rPr>
              <a:t> has about 20 groupings of organizations, with the x-axis giving four higher-level groupings from infrastructure layer to application layer, but with middleware and liquidity as intermediate levels.</a:t>
            </a:r>
            <a:endParaRPr sz="11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6"/>
          <p:cNvSpPr txBox="1"/>
          <p:nvPr/>
        </p:nvSpPr>
        <p:spPr>
          <a:xfrm>
            <a:off x="729450" y="7852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Future</a:t>
            </a:r>
            <a:endParaRPr b="1" sz="260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7" name="Google Shape;187;p26"/>
          <p:cNvSpPr txBox="1"/>
          <p:nvPr/>
        </p:nvSpPr>
        <p:spPr>
          <a:xfrm>
            <a:off x="836025" y="1574525"/>
            <a:ext cx="73071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292929"/>
                </a:solidFill>
                <a:highlight>
                  <a:srgbClr val="FFFFFF"/>
                </a:highlight>
              </a:rPr>
              <a:t>Systems like Ujo combine many blocks together and </a:t>
            </a:r>
            <a:r>
              <a:rPr b="1" lang="en-GB">
                <a:solidFill>
                  <a:srgbClr val="292929"/>
                </a:solidFill>
                <a:highlight>
                  <a:srgbClr val="FFFFFF"/>
                </a:highlight>
              </a:rPr>
              <a:t>leverage the benefits</a:t>
            </a:r>
            <a:r>
              <a:rPr lang="en-GB">
                <a:solidFill>
                  <a:srgbClr val="292929"/>
                </a:solidFill>
                <a:highlight>
                  <a:srgbClr val="FFFFFF"/>
                </a:highlight>
              </a:rPr>
              <a:t> of all of these systems.</a:t>
            </a:r>
            <a:endParaRPr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292929"/>
                </a:solidFill>
                <a:highlight>
                  <a:srgbClr val="FFFFFF"/>
                </a:highlight>
              </a:rPr>
              <a:t>This trend will accelerate as folks get a better understanding of how the building blocks relate. It’s also more productive than framing everything into one monolith called “</a:t>
            </a:r>
            <a:r>
              <a:rPr b="1" lang="en-GB">
                <a:solidFill>
                  <a:srgbClr val="292929"/>
                </a:solidFill>
                <a:highlight>
                  <a:srgbClr val="FFFFFF"/>
                </a:highlight>
              </a:rPr>
              <a:t>blockchain</a:t>
            </a:r>
            <a:r>
              <a:rPr lang="en-GB">
                <a:solidFill>
                  <a:srgbClr val="292929"/>
                </a:solidFill>
                <a:highlight>
                  <a:srgbClr val="FFFFFF"/>
                </a:highlight>
              </a:rPr>
              <a:t>”.</a:t>
            </a:r>
            <a:endParaRPr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9292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